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tags/tag182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7"/>
  </p:notesMasterIdLst>
  <p:handoutMasterIdLst>
    <p:handoutMasterId r:id="rId8"/>
  </p:handoutMasterIdLst>
  <p:sldIdLst>
    <p:sldId id="327" r:id="rId5"/>
    <p:sldId id="326" r:id="rId6"/>
  </p:sldIdLst>
  <p:sldSz cx="12192000" cy="6858000"/>
  <p:notesSz cx="6950075" cy="9236075"/>
  <p:custShowLst>
    <p:custShow name="Format Guide Workshop" id="0">
      <p:sldLst/>
    </p:custShow>
  </p:custShowLst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7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232326"/>
    <a:srgbClr val="A5A5A9"/>
    <a:srgbClr val="E4E4E9"/>
    <a:srgbClr val="14E7E7"/>
    <a:srgbClr val="492DFF"/>
    <a:srgbClr val="6E77FB"/>
    <a:srgbClr val="67676B"/>
    <a:srgbClr val="00E1B6"/>
    <a:srgbClr val="2A1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38"/>
    <p:restoredTop sz="94719"/>
  </p:normalViewPr>
  <p:slideViewPr>
    <p:cSldViewPr snapToGrid="0">
      <p:cViewPr varScale="1">
        <p:scale>
          <a:sx n="148" d="100"/>
          <a:sy n="148" d="100"/>
        </p:scale>
        <p:origin x="28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1/19/26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1/19/26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E830-FBC9-63FB-6665-8F92F4D4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FA56D-DF17-52C6-DB5B-1073C97DB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578E-92FF-E5D8-94B3-6DBC633E6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BB809-035F-C13C-38C0-6A415F604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941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3609C-9589-1754-F62B-E805F10F1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42520C-509A-7090-6900-72180BD942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A79FF-C943-8371-6641-967CCED104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2332038"/>
            <a:ext cx="5126037" cy="2176430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KEY FINDINGS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Price sensitivity is NOT the primary driver (ranked 5th-8th in feature importance)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Net margin is the #1 churn predictor - low-profitability customers 3-4x more likely to leave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Consumption pattern changes signal imminent churn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Critical retention window: first 6 months of customer lifecycle</a:t>
            </a: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5213B30-B540-8225-B947-0098D4114C1E}"/>
              </a:ext>
            </a:extLst>
          </p:cNvPr>
          <p:cNvSpPr txBox="1">
            <a:spLocks/>
          </p:cNvSpPr>
          <p:nvPr/>
        </p:nvSpPr>
        <p:spPr>
          <a:xfrm>
            <a:off x="6095999" y="1050203"/>
            <a:ext cx="512649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BUSINESS CHALLENGE</a:t>
            </a:r>
            <a:endParaRPr lang="en-US" sz="1800" dirty="0">
              <a:solidFill>
                <a:srgbClr val="02776E"/>
              </a:solidFill>
              <a:cs typeface="Henderson BCG Mod Light" panose="02060403040403060203" pitchFamily="18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 err="1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PowerCo</a:t>
            </a:r>
            <a:r>
              <a:rPr lang="en-US" sz="14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 faces 9.7% annual customer churn (1,419 customers), representing $2.9M in lost revenue. Hypothesis: Price sensitivity drives churn.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0ED021C-E550-1350-2EB6-9B6B13D65F48}"/>
              </a:ext>
            </a:extLst>
          </p:cNvPr>
          <p:cNvSpPr txBox="1">
            <a:spLocks/>
          </p:cNvSpPr>
          <p:nvPr/>
        </p:nvSpPr>
        <p:spPr>
          <a:xfrm>
            <a:off x="6095999" y="4884467"/>
            <a:ext cx="512649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MODEL PERFORMANCE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90.4% accuracy in identifying loyal customers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Precision-focused approach minimizes wasted retention spend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Identified 17 high-risk customers requiring immediate intervention </a:t>
            </a: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E11AA-A67A-ADC9-26FA-590684A00B9A}"/>
              </a:ext>
            </a:extLst>
          </p:cNvPr>
          <p:cNvSpPr txBox="1"/>
          <p:nvPr/>
        </p:nvSpPr>
        <p:spPr>
          <a:xfrm>
            <a:off x="3269411" y="3752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496BA-9D36-8790-77D4-3F62C8AEEADA}"/>
              </a:ext>
            </a:extLst>
          </p:cNvPr>
          <p:cNvSpPr txBox="1"/>
          <p:nvPr/>
        </p:nvSpPr>
        <p:spPr>
          <a:xfrm>
            <a:off x="3027872" y="3648974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BCF89-769C-059E-B277-A24CAF4EB34F}"/>
              </a:ext>
            </a:extLst>
          </p:cNvPr>
          <p:cNvSpPr txBox="1"/>
          <p:nvPr/>
        </p:nvSpPr>
        <p:spPr>
          <a:xfrm>
            <a:off x="3562709" y="3597215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45584B-FB70-2304-0BF7-2922F14DB969}"/>
              </a:ext>
            </a:extLst>
          </p:cNvPr>
          <p:cNvSpPr/>
          <p:nvPr/>
        </p:nvSpPr>
        <p:spPr>
          <a:xfrm>
            <a:off x="2794958" y="3429000"/>
            <a:ext cx="1259457" cy="392176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21D8-95F1-0CDE-AF34-9EAA4013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762" y="2332038"/>
            <a:ext cx="1863305" cy="1717458"/>
          </a:xfrm>
        </p:spPr>
        <p:txBody>
          <a:bodyPr vert="horz"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Summary: </a:t>
            </a:r>
            <a:r>
              <a:rPr lang="en-US" sz="2400" dirty="0" err="1">
                <a:solidFill>
                  <a:schemeClr val="bg1"/>
                </a:solidFill>
                <a:highlight>
                  <a:srgbClr val="02776E"/>
                </a:highlight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PowerCo</a:t>
            </a:r>
            <a:r>
              <a:rPr lang="en-US" sz="2400" dirty="0">
                <a:solidFill>
                  <a:schemeClr val="bg1"/>
                </a:solidFill>
                <a:highlight>
                  <a:srgbClr val="02776E"/>
                </a:highlight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 Customer Churn Analysis</a:t>
            </a:r>
          </a:p>
        </p:txBody>
      </p:sp>
    </p:spTree>
    <p:extLst>
      <p:ext uri="{BB962C8B-B14F-4D97-AF65-F5344CB8AC3E}">
        <p14:creationId xmlns:p14="http://schemas.microsoft.com/office/powerpoint/2010/main" val="215432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3021965"/>
            <a:ext cx="5126037" cy="241341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RECOMMENDED ACTIONS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IMMEDIATE: Launch retention campaign for 17 high-priority customers (&gt;70% churn risk)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Deploy monthly customer scoring using Random Forest model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Focus pricing strategy on margin improvement, not just competitive pricing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i="0" dirty="0">
                <a:solidFill>
                  <a:srgbClr val="67676B"/>
                </a:solidFill>
                <a:effectLst/>
              </a:rPr>
              <a:t>Enhance 6-month onboarding program to reduce early-stage churn</a:t>
            </a: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5999" y="5618986"/>
            <a:ext cx="512649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NEXT STEPS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Pilot retention program with high-risk segment (90-day test)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Expand model features (customer service data, payment patterns)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67676B"/>
                </a:solidFill>
                <a:sym typeface="Trebuchet MS"/>
              </a:rPr>
              <a:t>Establish ROI tracking framework for retention investments</a:t>
            </a: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117B2-F411-5587-CCE7-75536C8A2022}"/>
              </a:ext>
            </a:extLst>
          </p:cNvPr>
          <p:cNvSpPr txBox="1"/>
          <p:nvPr/>
        </p:nvSpPr>
        <p:spPr>
          <a:xfrm>
            <a:off x="3269411" y="3752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176BF-DCFA-0E08-15AD-F3DDD14E3F12}"/>
              </a:ext>
            </a:extLst>
          </p:cNvPr>
          <p:cNvSpPr txBox="1"/>
          <p:nvPr/>
        </p:nvSpPr>
        <p:spPr>
          <a:xfrm>
            <a:off x="3027872" y="3648974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743B7-BE96-AA5D-065D-41FD7F38AF2C}"/>
              </a:ext>
            </a:extLst>
          </p:cNvPr>
          <p:cNvSpPr txBox="1"/>
          <p:nvPr/>
        </p:nvSpPr>
        <p:spPr>
          <a:xfrm>
            <a:off x="3562709" y="3597215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E9ABD1-EBBE-9152-4CE6-42E1254EB222}"/>
              </a:ext>
            </a:extLst>
          </p:cNvPr>
          <p:cNvSpPr/>
          <p:nvPr/>
        </p:nvSpPr>
        <p:spPr>
          <a:xfrm>
            <a:off x="2794958" y="3429000"/>
            <a:ext cx="1259457" cy="392176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762" y="2332038"/>
            <a:ext cx="1863305" cy="1717458"/>
          </a:xfrm>
        </p:spPr>
        <p:txBody>
          <a:bodyPr vert="horz"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Summary: </a:t>
            </a:r>
            <a:r>
              <a:rPr lang="en-US" sz="2400" dirty="0" err="1">
                <a:solidFill>
                  <a:schemeClr val="bg1"/>
                </a:solidFill>
                <a:highlight>
                  <a:srgbClr val="02776E"/>
                </a:highlight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PowerCo</a:t>
            </a:r>
            <a:r>
              <a:rPr lang="en-US" sz="2400" dirty="0">
                <a:solidFill>
                  <a:schemeClr val="bg1"/>
                </a:solidFill>
                <a:highlight>
                  <a:srgbClr val="02776E"/>
                </a:highlight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 Customer Churn Analysis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DB7F86C-02D1-1C9F-A022-DCAC00E88C5D}"/>
              </a:ext>
            </a:extLst>
          </p:cNvPr>
          <p:cNvSpPr txBox="1">
            <a:spLocks/>
          </p:cNvSpPr>
          <p:nvPr/>
        </p:nvSpPr>
        <p:spPr>
          <a:xfrm>
            <a:off x="6095999" y="1014337"/>
            <a:ext cx="5126037" cy="182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16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BUSINESS IMPACT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7676B"/>
                </a:solidFill>
                <a:cs typeface="Henderson BCG Mod Light" panose="02060403040403060203" pitchFamily="18" charset="77"/>
              </a:rPr>
              <a:t>$2.9M annual revenue at risk from predicted churners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7676B"/>
                </a:solidFill>
                <a:cs typeface="Henderson BCG Mod Light" panose="02060403040403060203" pitchFamily="18" charset="77"/>
              </a:rPr>
              <a:t>Model enables targeted retention: 703 customers across 3 risk tiers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7676B"/>
                </a:solidFill>
                <a:cs typeface="Henderson BCG Mod Light" panose="02060403040403060203" pitchFamily="18" charset="77"/>
              </a:rPr>
              <a:t>Estimated 15-20% reduction in churn through proactive interventions</a:t>
            </a: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224</Words>
  <Application>Microsoft Macintosh PowerPoint</Application>
  <PresentationFormat>Widescreen</PresentationFormat>
  <Paragraphs>28</Paragraphs>
  <Slides>2</Slides>
  <Notes>2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  <vt:variant>
        <vt:lpstr>Custom Shows</vt:lpstr>
      </vt:variant>
      <vt:variant>
        <vt:i4>1</vt:i4>
      </vt:variant>
    </vt:vector>
  </HeadingPairs>
  <TitlesOfParts>
    <vt:vector size="10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Summary: PowerCo Customer Churn Analysis</vt:lpstr>
      <vt:lpstr>Executive Summary: PowerCo Customer Churn Analysis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Ibrahim,Ibrahim</cp:lastModifiedBy>
  <cp:revision>3</cp:revision>
  <cp:lastPrinted>2016-04-06T18:59:25Z</cp:lastPrinted>
  <dcterms:created xsi:type="dcterms:W3CDTF">2016-11-04T11:46:04Z</dcterms:created>
  <dcterms:modified xsi:type="dcterms:W3CDTF">2026-01-19T22:20:01Z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